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webextensions/webextension1.xml" ContentType="application/vnd.ms-office.webextension+xml"/>
  <Override PartName="/ppt/webextensions/webextension2.xml" ContentType="application/vnd.ms-office.webextension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webextensions/taskpanes.xml" ContentType="application/vnd.ms-office.webextensiontaskpan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ustomXml" Target="../customXml/item2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57814-8B2B-47E2-B74A-A822C0FDF0BA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00B42-3EF0-4250-A648-AE6957C106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93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1B19-D7E8-83DF-46B8-9532D1124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1C5B-B749-6C6D-7883-E803FFEF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26105-58C1-1122-4235-B9EF4DFC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7AFF5-32BE-4D70-83A5-1D5C2970CF9D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20583-7680-2062-666A-743E3057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F5F3-A084-15F5-BD21-72C00BF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07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9CDB-3B7F-0C56-9CC2-EC7EB27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31991-07A4-09DC-474F-FCBD9DFFA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A9C7-DFC1-9A3A-014A-00934865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A05E-5E81-4805-A460-AA16EA61E2C1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2434-71DF-C5C4-77F2-E4902176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A261B-0262-7DFF-7554-3A42EB0B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07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E3260-1FD4-8522-EF9A-46B186AD5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88753-17A5-FED8-0535-E97C2DEEB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1F64E-D29E-DDE8-15E2-CCD863BA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35AB-B2B6-4E02-906D-E8D3A281FB9E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CA10-10B5-FDAC-702A-C8647A4A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20545-89AD-1F92-12BC-BF6806B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956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64" y="2410921"/>
            <a:ext cx="8960219" cy="3861600"/>
          </a:xfrm>
        </p:spPr>
        <p:txBody>
          <a:bodyPr anchor="t">
            <a:noAutofit/>
          </a:bodyPr>
          <a:lstStyle>
            <a:lvl1pPr algn="l"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829799" y="3246438"/>
            <a:ext cx="4114800" cy="365125"/>
          </a:xfrm>
        </p:spPr>
        <p:txBody>
          <a:bodyPr/>
          <a:lstStyle>
            <a:lvl1pPr algn="ctr">
              <a:defRPr sz="1400"/>
            </a:lvl1pPr>
          </a:lstStyle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5AAFEA-9797-719F-034E-1443278D0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3792" y="1123641"/>
            <a:ext cx="5184775" cy="1197600"/>
          </a:xfrm>
        </p:spPr>
        <p:txBody>
          <a:bodyPr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85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E2A2-57CA-76B4-7FC7-0E7E733D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75019"/>
            <a:ext cx="4876800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02CC6-0866-F6F1-FFC1-330B30DD7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FEAA7-A226-2E50-AD23-5FE2A5B98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9D59CD-16F0-1FCD-4958-4D19378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3793" y="0"/>
            <a:ext cx="5798607" cy="68580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694355-D2F1-6177-CA10-2FB2BDCA9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733" y="3072977"/>
            <a:ext cx="4631139" cy="3196800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686FCB5-A714-48C5-F801-8BC93CA09E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4733" y="2656167"/>
            <a:ext cx="4634868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92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70115"/>
            <a:ext cx="3323629" cy="5725248"/>
          </a:xfrm>
        </p:spPr>
        <p:txBody>
          <a:bodyPr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5357" y="579430"/>
            <a:ext cx="2120348" cy="5715933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8418" y="1058563"/>
            <a:ext cx="4360149" cy="52368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A1734-9E96-C076-6109-08BEAB597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233" y="577373"/>
            <a:ext cx="4360800" cy="387187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1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5B17-B4A1-EB92-A298-388D035B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687" y="574467"/>
            <a:ext cx="6780880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CE9A8-062F-E52A-B822-F2C682A3C0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DBD3-C06B-F685-6F3A-17047C93B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DEB065-BE89-3D91-17A6-55B54A0585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63302"/>
            <a:ext cx="3160552" cy="572023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DCE6C6-C40C-F791-B3FF-EEAA2288C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7687" y="2625934"/>
            <a:ext cx="6780880" cy="365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0ED4B-C12C-75E2-03E5-013A94AE8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7826" y="2281008"/>
            <a:ext cx="6780741" cy="314400"/>
          </a:xfrm>
        </p:spPr>
        <p:txBody>
          <a:bodyPr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51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4162370"/>
            <a:ext cx="4118757" cy="2278186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E5AE0EA-E418-F652-0112-3BBECBF9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4065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9114" y="576078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82818" y="4496555"/>
            <a:ext cx="5985749" cy="1944000"/>
          </a:xfrm>
        </p:spPr>
        <p:txBody>
          <a:bodyPr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11A40-5DE3-08FC-B5EC-62212BF67E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82818" y="4162369"/>
            <a:ext cx="5985933" cy="271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897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052" y="566058"/>
            <a:ext cx="1924741" cy="5704114"/>
          </a:xfrm>
        </p:spPr>
        <p:txBody>
          <a:bodyPr vert="vert270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1428516"/>
            <a:ext cx="3067418" cy="4000969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6409" y="1597361"/>
            <a:ext cx="4992158" cy="4207567"/>
          </a:xfrm>
        </p:spPr>
        <p:txBody>
          <a:bodyPr anchor="t">
            <a:noAutofit/>
          </a:bodyPr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1CC2E2-7A85-770A-CED5-0E6F307BA9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6409" y="1248046"/>
            <a:ext cx="4992158" cy="3048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786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7BE-2E01-93C2-881C-035E1AEE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426" y="573517"/>
            <a:ext cx="4307141" cy="1454400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44A2B-1547-1655-29B9-2804D5FE37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14879-2CE9-2FEA-4087-F8FC1C8C0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EB0609-9FA3-D912-5F69-9CD9658CA1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5618760" cy="56184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A2439D-33F0-4626-5731-8FB5D5295A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1426" y="2841588"/>
            <a:ext cx="4307141" cy="36144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F0EDF-ED0D-7DF6-3D16-36E44C839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1150" y="2474023"/>
            <a:ext cx="4307417" cy="333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522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8E67-9FD7-A8F8-75F6-2FF3CD0D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01649"/>
            <a:ext cx="10369550" cy="758604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EFFE8E-6F6C-1E23-79C9-808201616E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AAF-82A4-7672-8873-E691CE5C3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2550198D-18A3-B15D-CC93-17763FFE6A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901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E06D47-5795-E8A4-6688-63C0FCAB2B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5747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FB99BAA-F395-0232-ED1F-8AC6BA5C78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381" y="3233531"/>
            <a:ext cx="3122820" cy="3122820"/>
          </a:xfrm>
        </p:spPr>
        <p:txBody>
          <a:bodyPr/>
          <a:lstStyle/>
          <a:p>
            <a:endParaRPr lang="en-ID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44B7A2-957C-93E8-8209-7EE973276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5734" y="1702061"/>
            <a:ext cx="10392833" cy="14376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F51D89-C7C9-35E8-B687-68AAC511F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4" y="1340909"/>
            <a:ext cx="10392833" cy="336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175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D09B-E1CE-C2C6-27D1-A53AD91B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A8C2-4EE1-9098-7FC8-B451944E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74DF-C4ED-671C-9EC5-510AB3A6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7C28-1B61-483C-AA83-3EF5E0170B19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CD327-54EE-1C87-A785-C6C823DE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9586-3D13-9EFB-1329-2119DA80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924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B309-9F80-5BE3-F82C-91733414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3640482"/>
            <a:ext cx="3478419" cy="2809378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27C05-E3B0-EFC4-2286-5860D4A1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3CF6B-04E5-9AB9-2466-0284576F0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54F23F8-6331-43CC-E76A-052E46B775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6" y="562709"/>
            <a:ext cx="4994450" cy="286629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11F901-3943-1C25-A696-666A0EBDBC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0380" y="4054660"/>
            <a:ext cx="6678187" cy="23952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9263BE0-4D84-7BD4-D81B-B266C5C1C47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4117" y="562709"/>
            <a:ext cx="4994450" cy="2866292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F9E850-0A01-918A-C1F1-461E6D7C1A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0380" y="3640666"/>
            <a:ext cx="6678187" cy="34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65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08D4B-9946-0E0A-8BEE-BB1C6BFDBDE6}"/>
              </a:ext>
            </a:extLst>
          </p:cNvPr>
          <p:cNvSpPr/>
          <p:nvPr userDrawn="1"/>
        </p:nvSpPr>
        <p:spPr>
          <a:xfrm>
            <a:off x="4275667" y="2355849"/>
            <a:ext cx="6692532" cy="1642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007C1-A2D2-F1A6-D730-4F0C404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035" y="619623"/>
            <a:ext cx="6692532" cy="1633247"/>
          </a:xfrm>
        </p:spPr>
        <p:txBody>
          <a:bodyPr anchor="t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DCB85-C1AE-389B-180B-F0755C755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B6781-E0BB-8244-2B18-81C5A89AB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3D6F03-414F-3442-0C5B-EC8851378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017" y="619622"/>
            <a:ext cx="3279453" cy="3279453"/>
          </a:xfrm>
        </p:spPr>
        <p:txBody>
          <a:bodyPr/>
          <a:lstStyle/>
          <a:p>
            <a:endParaRPr lang="en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61BF6E-948C-4AEB-61A4-244B2DE035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90380" y="4162370"/>
            <a:ext cx="2278187" cy="2278187"/>
          </a:xfrm>
        </p:spPr>
        <p:txBody>
          <a:bodyPr/>
          <a:lstStyle/>
          <a:p>
            <a:endParaRPr lang="en-ID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A50E1A-8491-728C-9FA7-3C2B65D8B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7" y="4385089"/>
            <a:ext cx="7732183" cy="2054400"/>
          </a:xfrm>
        </p:spPr>
        <p:txBody>
          <a:bodyPr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D539BA3-D11E-897F-CE18-588B0DC93D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6035" y="2607013"/>
            <a:ext cx="6692532" cy="1382400"/>
          </a:xfrm>
          <a:noFill/>
        </p:spPr>
        <p:txBody>
          <a:bodyPr lIns="90000" tIns="46800" rIns="90000" bIns="4680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910887-9DF9-8E41-CBB1-3C2A4179AC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9017" y="4126524"/>
            <a:ext cx="7732183" cy="24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F6B920-074C-FD0C-40EB-802122795E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75667" y="2355849"/>
            <a:ext cx="6692900" cy="249599"/>
          </a:xfrm>
          <a:noFill/>
        </p:spPr>
        <p:txBody>
          <a:bodyPr anchor="ctr" anchorCtr="0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053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19B-0A7A-D6A9-278B-3CB3F6B1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860" y="619622"/>
            <a:ext cx="4448707" cy="1968969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5DCC-A5DC-45EE-5280-E6AF55C5FB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4E76-F34B-95F8-FD2E-0312C265A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FD592EB7-0888-4601-189D-47D758F2E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783792" cy="3855843"/>
          </a:xfrm>
        </p:spPr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5089FCE-DB18-D776-A8F9-8E69AD01AA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5734" y="4512078"/>
            <a:ext cx="5208058" cy="1987053"/>
          </a:xfrm>
        </p:spPr>
        <p:txBody>
          <a:bodyPr>
            <a:noAutofit/>
          </a:bodyPr>
          <a:lstStyle>
            <a:lvl1pPr>
              <a:defRPr>
                <a:latin typeface="+mn-lt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  <a:lvl2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2pPr>
            <a:lvl3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3pPr>
            <a:lvl4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4pPr>
            <a:lvl5pPr>
              <a:defRPr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477A3C-2108-3003-027C-E88B14294E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9862" y="3429000"/>
            <a:ext cx="4448705" cy="285292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447C4F-9DF9-4C69-F400-0A0CE90074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5733" y="4066517"/>
            <a:ext cx="5208059" cy="4032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FE6426-8335-E1C3-FB13-43F08A52D6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19862" y="3091241"/>
            <a:ext cx="4448706" cy="2880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04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42312-9E63-3A81-2CB4-8F85F5C2CD49}"/>
              </a:ext>
            </a:extLst>
          </p:cNvPr>
          <p:cNvSpPr/>
          <p:nvPr userDrawn="1"/>
        </p:nvSpPr>
        <p:spPr>
          <a:xfrm>
            <a:off x="0" y="1945185"/>
            <a:ext cx="3878469" cy="4912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0176E-FDDF-30CB-EB74-A75B39D0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4" y="501649"/>
            <a:ext cx="10270873" cy="1325563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0C34D-8F75-41B3-4243-E45FBD015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13D18-EF04-D403-494B-02A03A28B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0E6078-78A1-619C-E7B0-63DBC649F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9017" y="2686751"/>
            <a:ext cx="270298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E87E0F-2528-3A8B-F312-9C9235E586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771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75F903-A46A-31EE-9532-17999D947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9016" y="2275974"/>
            <a:ext cx="2702984" cy="369600"/>
          </a:xfrm>
        </p:spPr>
        <p:txBody>
          <a:bodyPr anchor="b">
            <a:noAutofit/>
          </a:bodyPr>
          <a:lstStyle>
            <a:lvl1pPr>
              <a:defRPr sz="1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46F59D-CF95-DEC8-5CAA-EE08708A53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8771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CDD7BE0-BC6C-5AE9-BCEE-9C91EA7B4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8524" y="2686751"/>
            <a:ext cx="2850043" cy="36696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C0FB17E-6098-251C-5B8E-56C2FE57D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7367" y="2275974"/>
            <a:ext cx="2851200" cy="369600"/>
          </a:xfrm>
        </p:spPr>
        <p:txBody>
          <a:bodyPr anchor="b">
            <a:noAutofit/>
          </a:bodyPr>
          <a:lstStyle>
            <a:lvl1pPr>
              <a:defRPr sz="12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2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000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1381" y="4112515"/>
            <a:ext cx="2396467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04E407-1287-6C2D-410A-98BC0C8674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83792" y="17113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1381" y="3535556"/>
            <a:ext cx="2396467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754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237772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4623" y="4123971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3298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5746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8693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54626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4764900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92749" y="35355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0462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744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EB1E-7063-62F6-6178-84A09252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2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88764-10F6-E04C-94EB-0287F12582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32E04-1353-E30E-552C-E54A3DA074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10D922AA-24B6-6B14-7A38-DBC7EDED764B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758041" y="173809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B6B8F6-C436-9978-2F4B-4A4FAEFE52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733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1BE74FB2-1D73-647C-5C92-0AA274565BB5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>
          <a:xfrm>
            <a:off x="8735824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7C4768-2F14-E327-6DA3-6E37F58CFA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1086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E210F19-1CD2-510F-9EF1-7A725C1F08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54717" y="3540182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1CE4C3-5BFE-BA45-1C06-0F5D8259E68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66167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6034BEDD-4A10-0EE9-2B80-CC48F6463E58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3370625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F6507D-02F3-DCED-4A26-289016D4AA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89519" y="3537499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DD65D9A-82AD-5F53-C8F5-B476568A76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89518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B133C47-E461-5076-CFB7-81D33483F7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71041" y="4111315"/>
            <a:ext cx="2402400" cy="240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610F9E3-7283-B27D-D134-C4587A57822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71041" y="3530456"/>
            <a:ext cx="2399999" cy="484860"/>
          </a:xfrm>
        </p:spPr>
        <p:txBody>
          <a:bodyPr anchor="b">
            <a:noAutofit/>
          </a:bodyPr>
          <a:lstStyle>
            <a:lvl1pPr algn="ctr">
              <a:defRPr sz="12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hart Placeholder 22">
            <a:extLst>
              <a:ext uri="{FF2B5EF4-FFF2-40B4-BE49-F238E27FC236}">
                <a16:creationId xmlns:a16="http://schemas.microsoft.com/office/drawing/2014/main" id="{55CE330B-87B2-E709-8431-E977F2430003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152148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A9BB-4EB7-026F-4816-EB928B5D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F750-4EF6-B33F-4FD2-2D9576B1F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28C6-0B9B-0025-A8AE-3EE85EAAD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73C4683-1814-6BFA-2362-08272BB995A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84191" y="2398620"/>
            <a:ext cx="9199200" cy="3875617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24791E-5C2D-05F7-7815-AE0E39BA9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4358" y="1875366"/>
            <a:ext cx="9199033" cy="388800"/>
          </a:xfrm>
        </p:spPr>
        <p:txBody>
          <a:bodyPr anchor="b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6964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01C7-D54C-B4CE-4985-D871336E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  <a:endParaRPr lang="en-U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1095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D2E36-BADF-8412-F354-96F2041DC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D5FD-C837-C92F-8E5D-69F199301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58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E482-62F2-7428-59F5-D1328A06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1F531-8863-CE28-E824-26B17551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579E4-7AA6-60CA-9D0A-5C0432D2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E23E-7D69-4C7D-A2FF-8444BEBE2B0D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0640-9D93-E014-5CB8-2F269822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9BFD5-3DB8-2BA0-F3EB-6BB2B285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356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1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DA2B-B7FB-8B4A-0ADE-4EE481B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A5F8-943E-0479-6AA8-3C93BD468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A7353-8863-A5CF-0D75-44AC191E6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ABF44-095C-13E7-0664-C5ED0DD8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5E505-8869-40DF-A5B6-DDD3AE9549FA}" type="datetime1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FAEF5-67C2-1EA7-F248-1A53EF36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44D91-2170-9C55-CD37-DA00290E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82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688B-C9FF-998A-9F29-786A0A07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EE150-4A2C-CB82-5AF7-58787C0D8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7263-EC65-EC26-9449-9CE00D6C1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97FDB-0EDB-D512-AE9B-93103E05F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F9909-8B4F-13F7-D045-8F3837C47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06C966-247A-F43F-AC4E-E930FA7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E04-D372-4435-93D1-E00CD0BE6489}" type="datetime1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934FF-A138-7409-D1C2-6C2D0E63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E494-95C5-F9B8-F90B-259D17E02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6245-6D93-0F36-46B3-D3DD03B2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FDA92-F758-6F6D-284C-A2F5594F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D65B-DDC8-4DF9-8DA7-70273CC4D5F1}" type="datetime1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D28C4-03C7-FFAD-B1FB-0EB392B4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B167-35D0-8EFC-3D3E-6C038904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1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9B8C7-978F-2C5A-1219-D19FAB98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A2D0-2828-4622-BF1D-2EBFEE610F72}" type="datetime1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4E3F3-D2A0-499A-667F-4C3B6AADD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DF054-61EA-6F50-5340-824EF311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55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4F91-649E-DD21-D081-96ECC9A9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AECF-B4BF-0E11-C486-3431CA1D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66D73-0D57-366B-121C-888E25D4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18EB9-81A8-A717-3E1E-5F3B062BF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F7F-E8E5-4EC7-A5B6-CC91693209B5}" type="datetime1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FC5F7-D056-7375-D055-6E2091DF1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5991A-F957-30A2-316F-5A69F15E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7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1F92-DB4E-D5B7-CC27-081808AD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D28B41-D460-3C6E-2172-6454FA3E5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E455D-4C3C-C556-50CA-FDC77F542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6634A-C0F1-D8C2-3E67-32DCF9EB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B196-F806-42B7-A848-91EFDA1BDF18}" type="datetime1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5870-8124-F489-3FE9-C4ACDFBC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65FF0-ECEE-0FC5-739E-9A71B243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D2050-273A-EE7F-3426-DDF2A710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73645-4A7A-7908-599B-16221040C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1B282-1F20-5502-9A78-FCEE1438F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F0C46-BDBF-4F69-9864-6A4FF6A7BB0F}" type="datetime1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E46A-9B9F-1F41-E361-8B2557E87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C2761-AACF-9C27-9621-B24D83001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C1B79-9DB2-4D24-AF05-E9B276AB8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23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A7B8A4-ABCC-D9A5-163D-95AADEB96E20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9017" y="583764"/>
            <a:ext cx="10369550" cy="96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7" y="1991065"/>
            <a:ext cx="10369550" cy="428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829799" y="2011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399" y="635635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0" b="1">
                <a:solidFill>
                  <a:schemeClr val="bg1"/>
                </a:solidFill>
              </a:defRPr>
            </a:lvl1pPr>
          </a:lstStyle>
          <a:p>
            <a:fld id="{CF6F24BE-8BEB-403A-BDCC-38E201D0662D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45884-E301-E781-B83E-EC5E31181A9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6418052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9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None/>
        <a:defRPr sz="7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65">
          <p15:clr>
            <a:srgbClr val="F26B43"/>
          </p15:clr>
        </p15:guide>
        <p15:guide id="2" orient="horz" pos="3240">
          <p15:clr>
            <a:srgbClr val="F26B43"/>
          </p15:clr>
        </p15:guide>
        <p15:guide id="3" pos="10364">
          <p15:clr>
            <a:srgbClr val="F26B43"/>
          </p15:clr>
        </p15:guide>
        <p15:guide id="4" pos="5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0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C2B85BDD-E20A-F290-F2CF-75692206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40" y="0"/>
            <a:ext cx="10289512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DFE79-126B-2006-6DFB-D5D64C4DC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11605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br>
              <a:rPr lang="en-IN" dirty="0"/>
            </a:br>
            <a:r>
              <a:rPr lang="en-IN" dirty="0"/>
              <a:t>Module 1: Foundation of Data Analytics</a:t>
            </a:r>
            <a:br>
              <a:rPr lang="en-IN" dirty="0"/>
            </a:br>
            <a:br>
              <a:rPr lang="en-IN" dirty="0"/>
            </a:br>
            <a:r>
              <a:rPr lang="en-IN" sz="4000" dirty="0"/>
              <a:t>Introduction to Data Analytics and Business Intelligence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0ACB7-BD58-9639-8B9F-724F0C382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9144000" cy="1655762"/>
          </a:xfrm>
        </p:spPr>
        <p:txBody>
          <a:bodyPr/>
          <a:lstStyle/>
          <a:p>
            <a:pPr algn="l"/>
            <a:r>
              <a:rPr lang="en-IN" b="1" dirty="0"/>
              <a:t>Siddharth Sundar</a:t>
            </a:r>
          </a:p>
          <a:p>
            <a:pPr algn="l"/>
            <a:r>
              <a:rPr lang="en-IN" dirty="0" err="1"/>
              <a:t>MyAnatomy</a:t>
            </a:r>
            <a:r>
              <a:rPr lang="en-IN" dirty="0"/>
              <a:t> Integration</a:t>
            </a:r>
          </a:p>
          <a:p>
            <a:pPr algn="l"/>
            <a:r>
              <a:rPr lang="en-IN" dirty="0"/>
              <a:t>NCET Core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98ED-D59A-42D8-409B-A097BC3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54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C0A47-8392-CC8E-C7FC-EB512C16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4945-AC58-A8A5-3B5C-620E9B72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Analytics in 2025 – </a:t>
            </a:r>
            <a:r>
              <a:rPr lang="en-IN" dirty="0"/>
              <a:t>A Glance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F8A8D-FF4C-7C07-DF77-6AAD10E6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10</a:t>
            </a:fld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EF46D-D497-DC48-2EC4-8FC12547E1FE}"/>
              </a:ext>
            </a:extLst>
          </p:cNvPr>
          <p:cNvSpPr txBox="1"/>
          <p:nvPr/>
        </p:nvSpPr>
        <p:spPr>
          <a:xfrm>
            <a:off x="6266874" y="2335550"/>
            <a:ext cx="4414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Healthcare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Retail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Banking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Education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Manufacturing Analytics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17BDD-091E-A1BB-FE77-45225B24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4321"/>
            <a:ext cx="4832927" cy="3951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987BF-9B61-1224-BC3C-82ACB7F8E9EF}"/>
              </a:ext>
            </a:extLst>
          </p:cNvPr>
          <p:cNvSpPr txBox="1"/>
          <p:nvPr/>
        </p:nvSpPr>
        <p:spPr>
          <a:xfrm>
            <a:off x="6446982" y="1818114"/>
            <a:ext cx="42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Top Industries Hiring Data Analysts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92F0F-ED93-C24E-A762-DF72AAC6E81B}"/>
              </a:ext>
            </a:extLst>
          </p:cNvPr>
          <p:cNvSpPr txBox="1"/>
          <p:nvPr/>
        </p:nvSpPr>
        <p:spPr>
          <a:xfrm>
            <a:off x="6446982" y="3942003"/>
            <a:ext cx="42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Top Skills in Data Analysts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988A33-BBF4-FBDA-B9A7-B7315D7F2010}"/>
              </a:ext>
            </a:extLst>
          </p:cNvPr>
          <p:cNvSpPr txBox="1"/>
          <p:nvPr/>
        </p:nvSpPr>
        <p:spPr>
          <a:xfrm>
            <a:off x="6266874" y="4408873"/>
            <a:ext cx="4414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MS-Excel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Python/R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PowerBI</a:t>
            </a:r>
            <a:r>
              <a:rPr lang="en-IN" dirty="0"/>
              <a:t>/Tableau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Warehousing and Mining Tools</a:t>
            </a:r>
          </a:p>
        </p:txBody>
      </p:sp>
    </p:spTree>
    <p:extLst>
      <p:ext uri="{BB962C8B-B14F-4D97-AF65-F5344CB8AC3E}">
        <p14:creationId xmlns:p14="http://schemas.microsoft.com/office/powerpoint/2010/main" val="353335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94B67-1244-04D1-C43E-88279309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EDD8-44E2-B7E9-CE63-20E1C782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Analyst (Business Intelligence) – </a:t>
            </a:r>
            <a:r>
              <a:rPr lang="en-IN" dirty="0"/>
              <a:t>Course Curriculum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520DC-7C93-3E3C-84C1-2987688A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D8DB3-E782-4947-92C5-913A39B91616}"/>
              </a:ext>
            </a:extLst>
          </p:cNvPr>
          <p:cNvSpPr txBox="1"/>
          <p:nvPr/>
        </p:nvSpPr>
        <p:spPr>
          <a:xfrm>
            <a:off x="838200" y="1783052"/>
            <a:ext cx="455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1 (Foundation of Data 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7646D-40F2-8752-59CA-38C6EFF8D730}"/>
              </a:ext>
            </a:extLst>
          </p:cNvPr>
          <p:cNvSpPr txBox="1"/>
          <p:nvPr/>
        </p:nvSpPr>
        <p:spPr>
          <a:xfrm>
            <a:off x="838200" y="3075057"/>
            <a:ext cx="455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2 (Data Visualization and Communication)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343A7-37DF-B20A-0644-756CC9FA9817}"/>
              </a:ext>
            </a:extLst>
          </p:cNvPr>
          <p:cNvSpPr txBox="1"/>
          <p:nvPr/>
        </p:nvSpPr>
        <p:spPr>
          <a:xfrm>
            <a:off x="838200" y="4674838"/>
            <a:ext cx="455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3 (Statistical Analysis and Modelling)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D0FB1-A431-B46F-FC65-F339B8CAFB40}"/>
              </a:ext>
            </a:extLst>
          </p:cNvPr>
          <p:cNvSpPr txBox="1"/>
          <p:nvPr/>
        </p:nvSpPr>
        <p:spPr>
          <a:xfrm>
            <a:off x="6664039" y="1629164"/>
            <a:ext cx="455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4 (Foundation of AI/ML for Analytics)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FAB5F-FA96-ECF4-B880-267C81D92F49}"/>
              </a:ext>
            </a:extLst>
          </p:cNvPr>
          <p:cNvSpPr txBox="1"/>
          <p:nvPr/>
        </p:nvSpPr>
        <p:spPr>
          <a:xfrm>
            <a:off x="6664039" y="3401437"/>
            <a:ext cx="4555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Module 5 (Hands-On Project)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31CF9-32D6-5364-A970-3DE80139B83D}"/>
              </a:ext>
            </a:extLst>
          </p:cNvPr>
          <p:cNvSpPr txBox="1"/>
          <p:nvPr/>
        </p:nvSpPr>
        <p:spPr>
          <a:xfrm>
            <a:off x="1046017" y="2183162"/>
            <a:ext cx="441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Data Analytics and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End-to-End Process of an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Preparation with Excel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037AC-2570-F658-1887-306A840B5C9B}"/>
              </a:ext>
            </a:extLst>
          </p:cNvPr>
          <p:cNvSpPr txBox="1"/>
          <p:nvPr/>
        </p:nvSpPr>
        <p:spPr>
          <a:xfrm>
            <a:off x="1046017" y="3751508"/>
            <a:ext cx="441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Principles of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Interactive Dashboards and Storytelling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9FAEC-9351-92CB-BBB5-FD98F825F2EE}"/>
              </a:ext>
            </a:extLst>
          </p:cNvPr>
          <p:cNvSpPr txBox="1"/>
          <p:nvPr/>
        </p:nvSpPr>
        <p:spPr>
          <a:xfrm>
            <a:off x="1046017" y="5433020"/>
            <a:ext cx="441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Descriptive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Inferential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EDA using Excel and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7C92F-46B8-5A6E-13CB-37B05190A8CC}"/>
              </a:ext>
            </a:extLst>
          </p:cNvPr>
          <p:cNvSpPr txBox="1"/>
          <p:nvPr/>
        </p:nvSpPr>
        <p:spPr>
          <a:xfrm>
            <a:off x="6684825" y="2223025"/>
            <a:ext cx="4414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AI and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Scikit Library, </a:t>
            </a:r>
            <a:r>
              <a:rPr lang="en-IN" dirty="0" err="1"/>
              <a:t>Tensorflow</a:t>
            </a:r>
            <a:r>
              <a:rPr lang="en-IN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 Building using ML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F9177-6C72-E078-3378-D35AD3207DFD}"/>
              </a:ext>
            </a:extLst>
          </p:cNvPr>
          <p:cNvSpPr txBox="1"/>
          <p:nvPr/>
        </p:nvSpPr>
        <p:spPr>
          <a:xfrm>
            <a:off x="6684825" y="3778850"/>
            <a:ext cx="4414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Project Scope and Requirement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Analysis and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Visualization and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8294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CD9B6-63FE-4A9B-6CB9-5CE834EF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12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FF3E4E-36EA-BF31-2517-0B6D95E3FF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69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What Projects Will You Be Completing at the end of this Course?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63A00-2686-67E2-5799-87E3FEE980DF}"/>
              </a:ext>
            </a:extLst>
          </p:cNvPr>
          <p:cNvSpPr txBox="1"/>
          <p:nvPr/>
        </p:nvSpPr>
        <p:spPr>
          <a:xfrm>
            <a:off x="396785" y="6396335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Note: </a:t>
            </a:r>
            <a:r>
              <a:rPr lang="en-IN" sz="1200" dirty="0"/>
              <a:t>Students can choose either tool to build their project depending on their preference. I will be showing how to perform the project on both </a:t>
            </a:r>
            <a:r>
              <a:rPr lang="en-IN" sz="1200" dirty="0" err="1"/>
              <a:t>PowerBI</a:t>
            </a:r>
            <a:r>
              <a:rPr lang="en-IN" sz="1200" dirty="0"/>
              <a:t> </a:t>
            </a:r>
            <a:r>
              <a:rPr lang="en-IN" sz="1200"/>
              <a:t>and Tableau.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EADFF-079D-B83C-D577-A562330A6D3C}"/>
              </a:ext>
            </a:extLst>
          </p:cNvPr>
          <p:cNvSpPr txBox="1"/>
          <p:nvPr/>
        </p:nvSpPr>
        <p:spPr>
          <a:xfrm>
            <a:off x="3432469" y="1931517"/>
            <a:ext cx="444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Interactive </a:t>
            </a:r>
            <a:r>
              <a:rPr lang="en-IN" b="1" dirty="0" err="1"/>
              <a:t>PowerBI</a:t>
            </a:r>
            <a:r>
              <a:rPr lang="en-IN" b="1" dirty="0"/>
              <a:t> Dashboard for a College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6838-F4FB-2550-2A81-8AF86FBA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" y="2454072"/>
            <a:ext cx="5595172" cy="3050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DA91A-E915-4F6E-46F4-FBABEE20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87" y="2417838"/>
            <a:ext cx="5853993" cy="30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0E9A2-7040-C855-3047-F40F173E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B4A2B-9106-C75C-0AB4-B3E818C6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251C29-6C04-FF69-0813-2B4486880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69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/>
              <a:t>Quick 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33BC-AE99-A677-C702-31A6FE8EEFEF}"/>
              </a:ext>
            </a:extLst>
          </p:cNvPr>
          <p:cNvSpPr txBox="1"/>
          <p:nvPr/>
        </p:nvSpPr>
        <p:spPr>
          <a:xfrm>
            <a:off x="996696" y="1371600"/>
            <a:ext cx="907084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Business Intelligence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Business Intelligence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Live Demonstration of K-Means Clustering for Swiggy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Decision Making using Model 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Understanding decisions as Swiggy Stakeholder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Data Analytics – Daily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Data Analytics – Job Role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Data Analytics as a Job – Industry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Course Curriculum for 30 Hour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Brief 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09D289-53F3-633F-6BAA-483D56FC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19E71-2333-A023-BE5D-95E1C2A3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14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A82AD-1B0A-E984-2043-C507851B33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69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398FC-7165-6D4E-4B3C-39164FAE960F}"/>
              </a:ext>
            </a:extLst>
          </p:cNvPr>
          <p:cNvSpPr txBox="1"/>
          <p:nvPr/>
        </p:nvSpPr>
        <p:spPr>
          <a:xfrm>
            <a:off x="3088849" y="2105561"/>
            <a:ext cx="60143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5018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10BD-9D43-F004-8A16-5570A09C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Business Intelligence?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BEEA-59DD-E63C-BFA0-D13684EB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2</a:t>
            </a:fld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2D9100-BC7E-5A55-CBC1-E9FE7EA18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Business, is like a game of chess. Players who think two steps ahead, are victorious. In the case of Business, they are “</a:t>
            </a:r>
            <a:r>
              <a:rPr lang="en-IN" b="1" dirty="0"/>
              <a:t>Profitable</a:t>
            </a:r>
            <a:r>
              <a:rPr lang="en-IN" dirty="0"/>
              <a:t>”</a:t>
            </a:r>
            <a:r>
              <a:rPr lang="en-IN" b="1" dirty="0"/>
              <a:t>.</a:t>
            </a:r>
          </a:p>
          <a:p>
            <a:endParaRPr lang="en-IN" b="1" dirty="0"/>
          </a:p>
          <a:p>
            <a:r>
              <a:rPr lang="en-IN" dirty="0"/>
              <a:t>But, why is that the case? Knowing “two-steps” ahead, allows individuals to take </a:t>
            </a:r>
            <a:r>
              <a:rPr lang="en-IN" b="1" dirty="0"/>
              <a:t>better decisions. </a:t>
            </a:r>
          </a:p>
          <a:p>
            <a:endParaRPr lang="en-IN" b="1" dirty="0"/>
          </a:p>
          <a:p>
            <a:r>
              <a:rPr lang="en-IN" b="1" dirty="0"/>
              <a:t>By Definition – “Business Intelligence </a:t>
            </a:r>
            <a:r>
              <a:rPr lang="en-IN" dirty="0"/>
              <a:t>refers to the set of processes and technologies that organizations use to collect, </a:t>
            </a:r>
            <a:r>
              <a:rPr lang="en-IN" dirty="0" err="1"/>
              <a:t>analyze</a:t>
            </a:r>
            <a:r>
              <a:rPr lang="en-IN" dirty="0"/>
              <a:t>, and interpret data to help with </a:t>
            </a:r>
            <a:r>
              <a:rPr lang="en-IN" b="1" dirty="0"/>
              <a:t>Decision-Making.”</a:t>
            </a:r>
          </a:p>
        </p:txBody>
      </p:sp>
    </p:spTree>
    <p:extLst>
      <p:ext uri="{BB962C8B-B14F-4D97-AF65-F5344CB8AC3E}">
        <p14:creationId xmlns:p14="http://schemas.microsoft.com/office/powerpoint/2010/main" val="1979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C7A1A-0C56-874F-7909-9EF94E60A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4BD-9231-6846-F862-8CED5336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Examples of Business Intelligence In 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07881-FC32-8C0E-B464-ED987F4C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3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6BE283-A938-27AF-6141-D642C22E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92" y="1690688"/>
            <a:ext cx="997094" cy="99709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6DDED5-06FF-6DA7-9EF6-7B778AE746BC}"/>
              </a:ext>
            </a:extLst>
          </p:cNvPr>
          <p:cNvSpPr txBox="1"/>
          <p:nvPr/>
        </p:nvSpPr>
        <p:spPr>
          <a:xfrm>
            <a:off x="2272146" y="1866069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Amazon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38D24-C4A2-2E7B-A416-8A3F4E66F4BA}"/>
              </a:ext>
            </a:extLst>
          </p:cNvPr>
          <p:cNvSpPr txBox="1"/>
          <p:nvPr/>
        </p:nvSpPr>
        <p:spPr>
          <a:xfrm>
            <a:off x="1339273" y="2687782"/>
            <a:ext cx="4414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Amazon has vast amounts of user data like Age, Gender, Preferences, Purchasing Patterns,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use this data to analyse user purchasing trends and “</a:t>
            </a:r>
            <a:r>
              <a:rPr lang="en-IN" b="1" dirty="0"/>
              <a:t>recommend</a:t>
            </a:r>
            <a:r>
              <a:rPr lang="en-IN" dirty="0"/>
              <a:t>” different products to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For example – </a:t>
            </a:r>
            <a:r>
              <a:rPr lang="en-IN" dirty="0"/>
              <a:t>If you browse a Smartphone on your Amazon Account, it will give you recommendations saying “Users who bought this also bought…”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C20A6C-7232-61DF-E83B-FDDDC7332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51" y="1856619"/>
            <a:ext cx="655781" cy="655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E7D111-883E-09AC-EFF7-6BE664648F58}"/>
              </a:ext>
            </a:extLst>
          </p:cNvPr>
          <p:cNvSpPr txBox="1"/>
          <p:nvPr/>
        </p:nvSpPr>
        <p:spPr>
          <a:xfrm>
            <a:off x="7892473" y="1999843"/>
            <a:ext cx="25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Google Targeted 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79989-ABA1-2BC8-0BE2-4046C6BF10D7}"/>
              </a:ext>
            </a:extLst>
          </p:cNvPr>
          <p:cNvSpPr txBox="1"/>
          <p:nvPr/>
        </p:nvSpPr>
        <p:spPr>
          <a:xfrm>
            <a:off x="6728692" y="2642166"/>
            <a:ext cx="44149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Google’s </a:t>
            </a:r>
            <a:r>
              <a:rPr lang="en-IN" dirty="0"/>
              <a:t>understanding of Consumer Behaviour is unparalleled. It is possible only through 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track user behaviour closely and understand the customers preferences and likings, making it easier for them to show the customer targeted 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For example – </a:t>
            </a:r>
            <a:r>
              <a:rPr lang="en-IN" dirty="0"/>
              <a:t>If you google “pet-related” products, you will soon start observing ads that are related to the same keywords.</a:t>
            </a:r>
          </a:p>
        </p:txBody>
      </p:sp>
    </p:spTree>
    <p:extLst>
      <p:ext uri="{BB962C8B-B14F-4D97-AF65-F5344CB8AC3E}">
        <p14:creationId xmlns:p14="http://schemas.microsoft.com/office/powerpoint/2010/main" val="333339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FDB25-161A-2227-986B-09E3F94A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EB55F-1BEB-A240-C8CD-9254A4E47D29}"/>
              </a:ext>
            </a:extLst>
          </p:cNvPr>
          <p:cNvSpPr txBox="1"/>
          <p:nvPr/>
        </p:nvSpPr>
        <p:spPr>
          <a:xfrm>
            <a:off x="0" y="2032001"/>
            <a:ext cx="1219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Live Demonstration</a:t>
            </a:r>
          </a:p>
          <a:p>
            <a:pPr algn="ctr"/>
            <a:endParaRPr lang="en-IN" sz="3600" dirty="0"/>
          </a:p>
          <a:p>
            <a:pPr algn="ctr"/>
            <a:r>
              <a:rPr lang="en-IN" sz="3600" dirty="0"/>
              <a:t>Let’s see how we can do a short analysis and come up with interesting decisions as a business.</a:t>
            </a:r>
          </a:p>
        </p:txBody>
      </p:sp>
    </p:spTree>
    <p:extLst>
      <p:ext uri="{BB962C8B-B14F-4D97-AF65-F5344CB8AC3E}">
        <p14:creationId xmlns:p14="http://schemas.microsoft.com/office/powerpoint/2010/main" val="226045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C6526-3097-6206-1463-9AE17EA4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AEF5-A8A2-21D3-4FEA-F24C263F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800"/>
            <a:ext cx="7730836" cy="5274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965553-3612-9366-95FF-D3C6848636F9}"/>
              </a:ext>
            </a:extLst>
          </p:cNvPr>
          <p:cNvSpPr txBox="1">
            <a:spLocks/>
          </p:cNvSpPr>
          <p:nvPr/>
        </p:nvSpPr>
        <p:spPr>
          <a:xfrm>
            <a:off x="228600" y="2582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If you were Swiggy CEO, what decisions would you take?</a:t>
            </a: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C1539C1-B36C-8936-C8EE-3E15D68F0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0836" y="2171292"/>
            <a:ext cx="3597565" cy="35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04CA4-582A-A2B6-EEC9-F79C0E1F0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BF024-5E97-9F8F-0292-D9150BA7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05531-B7C8-1FEE-A7AE-2CE6BD0C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800"/>
            <a:ext cx="7730836" cy="5274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16C5EC-68A2-3FE2-F50B-81103F6F52B6}"/>
              </a:ext>
            </a:extLst>
          </p:cNvPr>
          <p:cNvSpPr txBox="1">
            <a:spLocks/>
          </p:cNvSpPr>
          <p:nvPr/>
        </p:nvSpPr>
        <p:spPr>
          <a:xfrm>
            <a:off x="228600" y="2582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If I were Swiggy CEO, here are the decisions I would take?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8122D-AE71-20EC-1F52-89682362FDB3}"/>
              </a:ext>
            </a:extLst>
          </p:cNvPr>
          <p:cNvSpPr txBox="1"/>
          <p:nvPr/>
        </p:nvSpPr>
        <p:spPr>
          <a:xfrm>
            <a:off x="7832436" y="1782618"/>
            <a:ext cx="40732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Understand that these two groups are: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High-Value Customers</a:t>
            </a:r>
            <a:r>
              <a:rPr lang="en-IN" dirty="0"/>
              <a:t>(Yellow)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Low-Value Customers</a:t>
            </a:r>
            <a:r>
              <a:rPr lang="en-IN" dirty="0"/>
              <a:t>(Purple)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the ‘</a:t>
            </a:r>
            <a:r>
              <a:rPr lang="en-IN" b="1" dirty="0"/>
              <a:t>Low-Value Customers</a:t>
            </a:r>
            <a:r>
              <a:rPr lang="en-IN" dirty="0"/>
              <a:t>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Welcome back Coupons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Swiggy One at 1₹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Discounts on Popularly purchased items.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the ‘</a:t>
            </a:r>
            <a:r>
              <a:rPr lang="en-IN" b="1" dirty="0"/>
              <a:t>High-Value Customers</a:t>
            </a:r>
            <a:r>
              <a:rPr lang="en-IN" dirty="0"/>
              <a:t>’: </a:t>
            </a:r>
            <a:endParaRPr lang="en-I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Free Add-Ons to their purchases to retain the customer.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Ensuring that the delivery partner assigned is always prompt.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Premium Support and Assistance.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52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77982-1BC5-7745-89F5-9E701FCF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7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1DE0A8-591F-6E5F-1D10-8BBB3E93A7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Data Analytics – </a:t>
            </a:r>
            <a:r>
              <a:rPr lang="en-IN" dirty="0"/>
              <a:t>What Does One Do?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D2E449BE-0298-BCCE-8619-1EBF18F9E9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Data Analytics and Business Intelligence Professionals often spend hours working on preparing data to extract insightful information for accurate “</a:t>
            </a:r>
            <a:r>
              <a:rPr lang="en-IN" b="1" dirty="0"/>
              <a:t>Decision-Making</a:t>
            </a:r>
            <a:r>
              <a:rPr lang="en-IN" dirty="0"/>
              <a:t>”.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dirty="0"/>
              <a:t>The Previous Example is a simple explanation of how even a small piece of analytics can play a major role in making game-changing decisions that impact the overall profitability of any business.</a:t>
            </a:r>
          </a:p>
          <a:p>
            <a:endParaRPr lang="en-IN" b="1" dirty="0"/>
          </a:p>
          <a:p>
            <a:r>
              <a:rPr lang="en-IN" dirty="0"/>
              <a:t>Throughout this Training</a:t>
            </a:r>
            <a:r>
              <a:rPr lang="en-IN" b="1" dirty="0"/>
              <a:t>, </a:t>
            </a:r>
            <a:r>
              <a:rPr lang="en-IN" dirty="0"/>
              <a:t>we will learn how to upskill ourselves in these fields and progress towards becoming an </a:t>
            </a:r>
            <a:r>
              <a:rPr lang="en-IN" b="1" dirty="0"/>
              <a:t>Analyst</a:t>
            </a:r>
            <a:r>
              <a:rPr lang="en-IN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6159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9A952-386D-A045-FA58-65E772BF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308A-5B43-CE1C-9016-E09DF01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8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3920DA-320B-9F5A-B420-B88C9CD8E0FB}"/>
              </a:ext>
            </a:extLst>
          </p:cNvPr>
          <p:cNvSpPr txBox="1">
            <a:spLocks/>
          </p:cNvSpPr>
          <p:nvPr/>
        </p:nvSpPr>
        <p:spPr>
          <a:xfrm>
            <a:off x="838200" y="3459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Data Analytics – </a:t>
            </a:r>
            <a:r>
              <a:rPr lang="en-IN" dirty="0"/>
              <a:t>What Does One Do?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5033516E-57AE-EADC-EC66-F2161858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2600" y="16002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6F59A-F823-3802-1675-6441AD64838C}"/>
              </a:ext>
            </a:extLst>
          </p:cNvPr>
          <p:cNvSpPr txBox="1"/>
          <p:nvPr/>
        </p:nvSpPr>
        <p:spPr>
          <a:xfrm>
            <a:off x="1001456" y="2677089"/>
            <a:ext cx="241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Problem Definition and </a:t>
            </a:r>
          </a:p>
          <a:p>
            <a:pPr algn="ctr"/>
            <a:r>
              <a:rPr lang="en-IN" dirty="0"/>
              <a:t>Ideation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BED2E0-AA4A-8848-2D0D-51C37F1EBEEC}"/>
              </a:ext>
            </a:extLst>
          </p:cNvPr>
          <p:cNvCxnSpPr/>
          <p:nvPr/>
        </p:nvCxnSpPr>
        <p:spPr>
          <a:xfrm>
            <a:off x="2770632" y="2057400"/>
            <a:ext cx="224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 descr="Research with solid fill">
            <a:extLst>
              <a:ext uri="{FF2B5EF4-FFF2-40B4-BE49-F238E27FC236}">
                <a16:creationId xmlns:a16="http://schemas.microsoft.com/office/drawing/2014/main" id="{96F017B1-6C79-07DB-0238-72147C067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752" y="16002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39184-1126-D18B-9633-54FA07B45463}"/>
              </a:ext>
            </a:extLst>
          </p:cNvPr>
          <p:cNvSpPr txBox="1"/>
          <p:nvPr/>
        </p:nvSpPr>
        <p:spPr>
          <a:xfrm>
            <a:off x="4676322" y="2677088"/>
            <a:ext cx="2071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Data Collection and </a:t>
            </a:r>
          </a:p>
          <a:p>
            <a:pPr algn="ctr"/>
            <a:r>
              <a:rPr lang="en-IN" dirty="0"/>
              <a:t>Preparation</a:t>
            </a:r>
          </a:p>
          <a:p>
            <a:pPr algn="ctr"/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E4E52-1523-14AB-1E79-43DD90E2D8E9}"/>
              </a:ext>
            </a:extLst>
          </p:cNvPr>
          <p:cNvCxnSpPr/>
          <p:nvPr/>
        </p:nvCxnSpPr>
        <p:spPr>
          <a:xfrm>
            <a:off x="6288024" y="2057400"/>
            <a:ext cx="2249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Statistics with solid fill">
            <a:extLst>
              <a:ext uri="{FF2B5EF4-FFF2-40B4-BE49-F238E27FC236}">
                <a16:creationId xmlns:a16="http://schemas.microsoft.com/office/drawing/2014/main" id="{050D31FB-4F83-5114-8438-123487D14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75776" y="16002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6C89D7-BD1A-50EC-DC98-AC253BB8A420}"/>
              </a:ext>
            </a:extLst>
          </p:cNvPr>
          <p:cNvSpPr txBox="1"/>
          <p:nvPr/>
        </p:nvSpPr>
        <p:spPr>
          <a:xfrm>
            <a:off x="8537448" y="2611092"/>
            <a:ext cx="1747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Exploratory Data</a:t>
            </a:r>
          </a:p>
          <a:p>
            <a:pPr algn="ctr"/>
            <a:r>
              <a:rPr lang="en-IN" dirty="0"/>
              <a:t>Analysis</a:t>
            </a:r>
          </a:p>
          <a:p>
            <a:pPr algn="ctr"/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C755EA-5614-5233-3DC1-63FAD3BE4C25}"/>
              </a:ext>
            </a:extLst>
          </p:cNvPr>
          <p:cNvCxnSpPr>
            <a:stCxn id="18" idx="2"/>
          </p:cNvCxnSpPr>
          <p:nvPr/>
        </p:nvCxnSpPr>
        <p:spPr>
          <a:xfrm>
            <a:off x="9411213" y="3534422"/>
            <a:ext cx="16251" cy="96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Business Growth with solid fill">
            <a:extLst>
              <a:ext uri="{FF2B5EF4-FFF2-40B4-BE49-F238E27FC236}">
                <a16:creationId xmlns:a16="http://schemas.microsoft.com/office/drawing/2014/main" id="{63396467-949D-DE44-9E63-F931D3040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75776" y="450777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EEB971-0998-C0B8-7208-3BF984C620DB}"/>
              </a:ext>
            </a:extLst>
          </p:cNvPr>
          <p:cNvSpPr txBox="1"/>
          <p:nvPr/>
        </p:nvSpPr>
        <p:spPr>
          <a:xfrm>
            <a:off x="8343673" y="5373631"/>
            <a:ext cx="2167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Model Selection and </a:t>
            </a:r>
          </a:p>
          <a:p>
            <a:pPr algn="ctr"/>
            <a:r>
              <a:rPr lang="en-IN" dirty="0"/>
              <a:t>Training</a:t>
            </a:r>
          </a:p>
          <a:p>
            <a:pPr algn="ctr"/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D2D7BF-49F0-5FDB-F26C-D1DBAB15BD48}"/>
              </a:ext>
            </a:extLst>
          </p:cNvPr>
          <p:cNvCxnSpPr/>
          <p:nvPr/>
        </p:nvCxnSpPr>
        <p:spPr>
          <a:xfrm flipH="1">
            <a:off x="6528816" y="4879329"/>
            <a:ext cx="2081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phic 27" descr="Heart with pulse with solid fill">
            <a:extLst>
              <a:ext uri="{FF2B5EF4-FFF2-40B4-BE49-F238E27FC236}">
                <a16:creationId xmlns:a16="http://schemas.microsoft.com/office/drawing/2014/main" id="{D903C5DC-91E0-0D86-3A79-F9D2BA630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1828" y="4422129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405670-F60D-F8E6-D68F-D350EBCF6D74}"/>
              </a:ext>
            </a:extLst>
          </p:cNvPr>
          <p:cNvSpPr txBox="1"/>
          <p:nvPr/>
        </p:nvSpPr>
        <p:spPr>
          <a:xfrm>
            <a:off x="4735079" y="5336528"/>
            <a:ext cx="2407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Model Deployment and</a:t>
            </a:r>
          </a:p>
          <a:p>
            <a:pPr algn="ctr"/>
            <a:r>
              <a:rPr lang="en-IN" dirty="0"/>
              <a:t>Monitoring</a:t>
            </a:r>
          </a:p>
          <a:p>
            <a:pPr algn="ctr"/>
            <a:endParaRPr lang="en-IN" dirty="0"/>
          </a:p>
        </p:txBody>
      </p:sp>
      <p:pic>
        <p:nvPicPr>
          <p:cNvPr id="31" name="Graphic 30" descr="Presentation with pie chart with solid fill">
            <a:extLst>
              <a:ext uri="{FF2B5EF4-FFF2-40B4-BE49-F238E27FC236}">
                <a16:creationId xmlns:a16="http://schemas.microsoft.com/office/drawing/2014/main" id="{36C65697-0BA3-AAE9-65D4-A72E457BDC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52600" y="4343400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476D87-2C29-518C-7366-44CE44D415C7}"/>
              </a:ext>
            </a:extLst>
          </p:cNvPr>
          <p:cNvCxnSpPr/>
          <p:nvPr/>
        </p:nvCxnSpPr>
        <p:spPr>
          <a:xfrm flipH="1">
            <a:off x="2938272" y="4800600"/>
            <a:ext cx="2081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659629-16DA-CFD0-E46C-5436438B4209}"/>
              </a:ext>
            </a:extLst>
          </p:cNvPr>
          <p:cNvSpPr txBox="1"/>
          <p:nvPr/>
        </p:nvSpPr>
        <p:spPr>
          <a:xfrm>
            <a:off x="1294173" y="5336528"/>
            <a:ext cx="2080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Communication and</a:t>
            </a:r>
          </a:p>
          <a:p>
            <a:pPr algn="ctr"/>
            <a:r>
              <a:rPr lang="en-IN" dirty="0"/>
              <a:t>Storytelling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51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43832-02B8-D65F-A4FC-251277EA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286042-A9E3-A370-4601-F117CDBC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1B79-9DB2-4D24-AF05-E9B276AB83A9}" type="slidenum">
              <a:rPr lang="en-IN" smtClean="0"/>
              <a:t>9</a:t>
            </a:fld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781CAE-5A6D-B35B-EEDC-071DB0BCFCD5}"/>
              </a:ext>
            </a:extLst>
          </p:cNvPr>
          <p:cNvSpPr txBox="1">
            <a:spLocks/>
          </p:cNvSpPr>
          <p:nvPr/>
        </p:nvSpPr>
        <p:spPr>
          <a:xfrm>
            <a:off x="838200" y="3459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Data Analytics – </a:t>
            </a:r>
            <a:r>
              <a:rPr lang="en-IN" dirty="0"/>
              <a:t>What Does One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1AD2D-85A2-079B-8FFD-D9D6EED93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1134491"/>
            <a:ext cx="5586984" cy="5586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7FA2-1892-7894-8ED6-98E9646C8350}"/>
              </a:ext>
            </a:extLst>
          </p:cNvPr>
          <p:cNvSpPr txBox="1"/>
          <p:nvPr/>
        </p:nvSpPr>
        <p:spPr>
          <a:xfrm>
            <a:off x="6662928" y="1089164"/>
            <a:ext cx="41970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Analysts spend 60% of their time cleaning data, according to various sources reported on the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Analysis, Model building, and Deployment, come in the other 40%.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Cleaning is the most important stage because if the data is clean, then it is irrelevant to do analysis with that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 can be cleaned using Excel, Python, SPSS, and many other tools, but Excel is the most powerful weapon for an Analyst.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1E0D-D830-E82A-0641-FADCDE0D90E3}"/>
              </a:ext>
            </a:extLst>
          </p:cNvPr>
          <p:cNvSpPr txBox="1"/>
          <p:nvPr/>
        </p:nvSpPr>
        <p:spPr>
          <a:xfrm>
            <a:off x="0" y="6567586"/>
            <a:ext cx="4020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Source: </a:t>
            </a:r>
            <a:r>
              <a:rPr lang="en-IN" sz="1400" dirty="0" err="1"/>
              <a:t>DataLeum</a:t>
            </a:r>
            <a:r>
              <a:rPr lang="en-IN" sz="1400" dirty="0"/>
              <a:t> on </a:t>
            </a:r>
            <a:r>
              <a:rPr lang="en-IN" sz="1400" b="1" dirty="0"/>
              <a:t>X </a:t>
            </a:r>
            <a:r>
              <a:rPr lang="en-IN" sz="1400" dirty="0"/>
              <a:t>posted an interesting article.</a:t>
            </a:r>
          </a:p>
        </p:txBody>
      </p:sp>
    </p:spTree>
    <p:extLst>
      <p:ext uri="{BB962C8B-B14F-4D97-AF65-F5344CB8AC3E}">
        <p14:creationId xmlns:p14="http://schemas.microsoft.com/office/powerpoint/2010/main" val="185311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cean Fre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58F7"/>
      </a:accent1>
      <a:accent2>
        <a:srgbClr val="FE7032"/>
      </a:accent2>
      <a:accent3>
        <a:srgbClr val="91BED4"/>
      </a:accent3>
      <a:accent4>
        <a:srgbClr val="FFC000"/>
      </a:accent4>
      <a:accent5>
        <a:srgbClr val="D9E8F5"/>
      </a:accent5>
      <a:accent6>
        <a:srgbClr val="FFAD8D"/>
      </a:accent6>
      <a:hlink>
        <a:srgbClr val="0563C1"/>
      </a:hlink>
      <a:folHlink>
        <a:srgbClr val="954F72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66D7A13-5D3B-4711-91CB-4D0791E9D71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6BDCF4D-5E27-4A1E-B7F1-07C60CFDA759}">
  <we:reference id="wa104380518" version="3.7.0.0" store="en-US" storeType="OMEX"/>
  <we:alternateReferences>
    <we:reference id="wa104380518" version="3.7.0.0" store="wa10438051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2C6EDF2177314BBC371DC108053EE1" ma:contentTypeVersion="8" ma:contentTypeDescription="Create a new document." ma:contentTypeScope="" ma:versionID="47910605c7ef5741c3b956bdd2dfe747">
  <xsd:schema xmlns:xsd="http://www.w3.org/2001/XMLSchema" xmlns:xs="http://www.w3.org/2001/XMLSchema" xmlns:p="http://schemas.microsoft.com/office/2006/metadata/properties" xmlns:ns2="4af21e6f-bc32-471d-82c5-339e1718249e" targetNamespace="http://schemas.microsoft.com/office/2006/metadata/properties" ma:root="true" ma:fieldsID="421449da32ffa7267c27cc07f52186fc" ns2:_="">
    <xsd:import namespace="4af21e6f-bc32-471d-82c5-339e17182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21e6f-bc32-471d-82c5-339e17182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BD4BE0-3195-4254-97A9-C66B5D99F193}"/>
</file>

<file path=customXml/itemProps2.xml><?xml version="1.0" encoding="utf-8"?>
<ds:datastoreItem xmlns:ds="http://schemas.openxmlformats.org/officeDocument/2006/customXml" ds:itemID="{9154AFFC-EFAA-4B78-AD32-1FDF12B3B460}"/>
</file>

<file path=customXml/itemProps3.xml><?xml version="1.0" encoding="utf-8"?>
<ds:datastoreItem xmlns:ds="http://schemas.openxmlformats.org/officeDocument/2006/customXml" ds:itemID="{261F55F6-9672-4763-9072-58C588CA5482}"/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868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Cascadia Mono SemiBold</vt:lpstr>
      <vt:lpstr>Montserrat ExtraBold</vt:lpstr>
      <vt:lpstr>Open Sans</vt:lpstr>
      <vt:lpstr>Office Theme</vt:lpstr>
      <vt:lpstr>Ocean Free</vt:lpstr>
      <vt:lpstr> Module 1: Foundation of Data Analytics  Introduction to Data Analytics and Business Intelligence </vt:lpstr>
      <vt:lpstr>Business Intelligence?</vt:lpstr>
      <vt:lpstr>Examples of Business Intelligence In 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Analytics in 2025 – A Glance</vt:lpstr>
      <vt:lpstr>Data Analyst (Business Intelligence) – Course Curriculum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 Sundar</dc:creator>
  <cp:lastModifiedBy>Siddharth Sundar</cp:lastModifiedBy>
  <cp:revision>19</cp:revision>
  <dcterms:created xsi:type="dcterms:W3CDTF">2025-01-06T15:50:18Z</dcterms:created>
  <dcterms:modified xsi:type="dcterms:W3CDTF">2025-01-16T11:09:20Z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0x010100B22C6EDF2177314BBC371DC108053EE1</vt:lpwstr>
  </property>
</Properties>
</file>